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63" r:id="rId4"/>
    <p:sldId id="257" r:id="rId5"/>
    <p:sldId id="258" r:id="rId6"/>
    <p:sldId id="259" r:id="rId7"/>
    <p:sldId id="260"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D3DE5-DE11-4A61-AB72-29BDC5B930C4}" type="datetimeFigureOut">
              <a:rPr lang="en-US" smtClean="0"/>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D3DE5-DE11-4A61-AB72-29BDC5B930C4}" type="datetimeFigureOut">
              <a:rPr lang="en-US" smtClean="0"/>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D3DE5-DE11-4A61-AB72-29BDC5B930C4}" type="datetimeFigureOut">
              <a:rPr lang="en-US" smtClean="0"/>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D3DE5-DE11-4A61-AB72-29BDC5B930C4}" type="datetimeFigureOut">
              <a:rPr lang="en-US" smtClean="0"/>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D3DE5-DE11-4A61-AB72-29BDC5B930C4}" type="datetimeFigureOut">
              <a:rPr lang="en-US" smtClean="0"/>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D3DE5-DE11-4A61-AB72-29BDC5B930C4}" type="datetimeFigureOut">
              <a:rPr lang="en-US" smtClean="0"/>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D3DE5-DE11-4A61-AB72-29BDC5B930C4}" type="datetimeFigureOut">
              <a:rPr lang="en-US" smtClean="0"/>
              <a:t>2/24/2010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D3DE5-DE11-4A61-AB72-29BDC5B930C4}" type="datetimeFigureOut">
              <a:rPr lang="en-US" smtClean="0"/>
              <a:t>2/24/2010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D3DE5-DE11-4A61-AB72-29BDC5B930C4}" type="datetimeFigureOut">
              <a:rPr lang="en-US" smtClean="0"/>
              <a:t>2/24/2010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D3DE5-DE11-4A61-AB72-29BDC5B930C4}" type="datetimeFigureOut">
              <a:rPr lang="en-US" smtClean="0"/>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D3DE5-DE11-4A61-AB72-29BDC5B930C4}" type="datetimeFigureOut">
              <a:rPr lang="en-US" smtClean="0"/>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BE93F-7338-40BD-B491-90E45FE7946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D3DE5-DE11-4A61-AB72-29BDC5B930C4}" type="datetimeFigureOut">
              <a:rPr lang="en-US" smtClean="0"/>
              <a:t>2/24/2010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3BE93F-7338-40BD-B491-90E45FE794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904 Genetics Practice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Vocabulary!!</a:t>
            </a:r>
            <a:endParaRPr lang="en-US" dirty="0"/>
          </a:p>
        </p:txBody>
      </p:sp>
      <p:sp>
        <p:nvSpPr>
          <p:cNvPr id="3" name="Content Placeholder 2"/>
          <p:cNvSpPr>
            <a:spLocks noGrp="1"/>
          </p:cNvSpPr>
          <p:nvPr>
            <p:ph idx="1"/>
          </p:nvPr>
        </p:nvSpPr>
        <p:spPr/>
        <p:txBody>
          <a:bodyPr/>
          <a:lstStyle/>
          <a:p>
            <a:r>
              <a:rPr lang="en-US" dirty="0" smtClean="0"/>
              <a:t>How are the pairs of words related??</a:t>
            </a:r>
          </a:p>
          <a:p>
            <a:pPr lvl="1"/>
            <a:r>
              <a:rPr lang="en-US" dirty="0" smtClean="0"/>
              <a:t>Homozygous and Heterozygous</a:t>
            </a:r>
          </a:p>
          <a:p>
            <a:pPr lvl="1"/>
            <a:endParaRPr lang="en-US" dirty="0"/>
          </a:p>
          <a:p>
            <a:pPr lvl="1"/>
            <a:r>
              <a:rPr lang="en-US" dirty="0" smtClean="0"/>
              <a:t>Dominant and Recessive</a:t>
            </a:r>
          </a:p>
          <a:p>
            <a:pPr lvl="1"/>
            <a:endParaRPr lang="en-US" dirty="0"/>
          </a:p>
          <a:p>
            <a:pPr lvl="1"/>
            <a:r>
              <a:rPr lang="en-US" dirty="0" smtClean="0"/>
              <a:t>Genotype and Phenotype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Reading Punnett Squares</a:t>
            </a:r>
          </a:p>
        </p:txBody>
      </p:sp>
      <p:graphicFrame>
        <p:nvGraphicFramePr>
          <p:cNvPr id="13328" name="Group 16"/>
          <p:cNvGraphicFramePr>
            <a:graphicFrameLocks noGrp="1"/>
          </p:cNvGraphicFramePr>
          <p:nvPr/>
        </p:nvGraphicFramePr>
        <p:xfrm>
          <a:off x="1524000" y="2489200"/>
          <a:ext cx="6096000" cy="4064000"/>
        </p:xfrm>
        <a:graphic>
          <a:graphicData uri="http://schemas.openxmlformats.org/drawingml/2006/table">
            <a:tbl>
              <a:tblPr/>
              <a:tblGrid>
                <a:gridCol w="3048000"/>
                <a:gridCol w="3048000"/>
              </a:tblGrid>
              <a:tr h="203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charset="0"/>
                        <a:ea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30" name="Text Box 18"/>
          <p:cNvSpPr txBox="1">
            <a:spLocks noChangeArrowheads="1"/>
          </p:cNvSpPr>
          <p:nvPr/>
        </p:nvSpPr>
        <p:spPr bwMode="auto">
          <a:xfrm>
            <a:off x="2362200" y="172085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1" name="Text Box 19"/>
          <p:cNvSpPr txBox="1">
            <a:spLocks noChangeArrowheads="1"/>
          </p:cNvSpPr>
          <p:nvPr/>
        </p:nvSpPr>
        <p:spPr bwMode="auto">
          <a:xfrm>
            <a:off x="5791200" y="52578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2" name="Text Box 20"/>
          <p:cNvSpPr txBox="1">
            <a:spLocks noChangeArrowheads="1"/>
          </p:cNvSpPr>
          <p:nvPr/>
        </p:nvSpPr>
        <p:spPr bwMode="auto">
          <a:xfrm>
            <a:off x="228600" y="31242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3" name="Text Box 21"/>
          <p:cNvSpPr txBox="1">
            <a:spLocks noChangeArrowheads="1"/>
          </p:cNvSpPr>
          <p:nvPr/>
        </p:nvSpPr>
        <p:spPr bwMode="auto">
          <a:xfrm>
            <a:off x="228600" y="50292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5" name="Text Box 23"/>
          <p:cNvSpPr txBox="1">
            <a:spLocks noChangeArrowheads="1"/>
          </p:cNvSpPr>
          <p:nvPr/>
        </p:nvSpPr>
        <p:spPr bwMode="auto">
          <a:xfrm>
            <a:off x="1828800" y="31242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6" name="Text Box 24"/>
          <p:cNvSpPr txBox="1">
            <a:spLocks noChangeArrowheads="1"/>
          </p:cNvSpPr>
          <p:nvPr/>
        </p:nvSpPr>
        <p:spPr bwMode="auto">
          <a:xfrm>
            <a:off x="1752600" y="53340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7" name="Text Box 25"/>
          <p:cNvSpPr txBox="1">
            <a:spLocks noChangeArrowheads="1"/>
          </p:cNvSpPr>
          <p:nvPr/>
        </p:nvSpPr>
        <p:spPr bwMode="auto">
          <a:xfrm>
            <a:off x="4800600" y="31242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8" name="Text Box 26"/>
          <p:cNvSpPr txBox="1">
            <a:spLocks noChangeArrowheads="1"/>
          </p:cNvSpPr>
          <p:nvPr/>
        </p:nvSpPr>
        <p:spPr bwMode="auto">
          <a:xfrm>
            <a:off x="4953000" y="52578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39" name="Text Box 27"/>
          <p:cNvSpPr txBox="1">
            <a:spLocks noChangeArrowheads="1"/>
          </p:cNvSpPr>
          <p:nvPr/>
        </p:nvSpPr>
        <p:spPr bwMode="auto">
          <a:xfrm>
            <a:off x="5791200" y="30480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40" name="Text Box 28"/>
          <p:cNvSpPr txBox="1">
            <a:spLocks noChangeArrowheads="1"/>
          </p:cNvSpPr>
          <p:nvPr/>
        </p:nvSpPr>
        <p:spPr bwMode="auto">
          <a:xfrm>
            <a:off x="2743200" y="53340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41" name="Text Box 29"/>
          <p:cNvSpPr txBox="1">
            <a:spLocks noChangeArrowheads="1"/>
          </p:cNvSpPr>
          <p:nvPr/>
        </p:nvSpPr>
        <p:spPr bwMode="auto">
          <a:xfrm>
            <a:off x="5486400" y="19050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
        <p:nvSpPr>
          <p:cNvPr id="13342" name="Text Box 30"/>
          <p:cNvSpPr txBox="1">
            <a:spLocks noChangeArrowheads="1"/>
          </p:cNvSpPr>
          <p:nvPr/>
        </p:nvSpPr>
        <p:spPr bwMode="auto">
          <a:xfrm>
            <a:off x="2895600" y="3124200"/>
            <a:ext cx="1371600" cy="641350"/>
          </a:xfrm>
          <a:prstGeom prst="rect">
            <a:avLst/>
          </a:prstGeom>
          <a:noFill/>
          <a:ln w="9525">
            <a:noFill/>
            <a:miter lim="800000"/>
            <a:headEnd/>
            <a:tailEnd/>
          </a:ln>
        </p:spPr>
        <p:txBody>
          <a:bodyPr>
            <a:spAutoFit/>
          </a:bodyPr>
          <a:lstStyle/>
          <a:p>
            <a:pPr algn="ctr">
              <a:spcBef>
                <a:spcPct val="50000"/>
              </a:spcBef>
            </a:pPr>
            <a:r>
              <a:rPr lang="en-US" sz="3600" b="1"/>
              <a:t>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328"/>
                                        </p:tgtEl>
                                        <p:attrNameLst>
                                          <p:attrName>style.visibility</p:attrName>
                                        </p:attrNameLst>
                                      </p:cBhvr>
                                      <p:to>
                                        <p:strVal val="visible"/>
                                      </p:to>
                                    </p:set>
                                    <p:anim calcmode="lin" valueType="num">
                                      <p:cBhvr additive="base">
                                        <p:cTn id="7" dur="500" fill="hold"/>
                                        <p:tgtEl>
                                          <p:spTgt spid="13328"/>
                                        </p:tgtEl>
                                        <p:attrNameLst>
                                          <p:attrName>ppt_x</p:attrName>
                                        </p:attrNameLst>
                                      </p:cBhvr>
                                      <p:tavLst>
                                        <p:tav tm="0">
                                          <p:val>
                                            <p:strVal val="0-#ppt_w/2"/>
                                          </p:val>
                                        </p:tav>
                                        <p:tav tm="100000">
                                          <p:val>
                                            <p:strVal val="#ppt_x"/>
                                          </p:val>
                                        </p:tav>
                                      </p:tavLst>
                                    </p:anim>
                                    <p:anim calcmode="lin" valueType="num">
                                      <p:cBhvr additive="base">
                                        <p:cTn id="8" dur="500" fill="hold"/>
                                        <p:tgtEl>
                                          <p:spTgt spid="1332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30"/>
                                        </p:tgtEl>
                                        <p:attrNameLst>
                                          <p:attrName>style.visibility</p:attrName>
                                        </p:attrNameLst>
                                      </p:cBhvr>
                                      <p:to>
                                        <p:strVal val="visible"/>
                                      </p:to>
                                    </p:set>
                                    <p:anim calcmode="lin" valueType="num">
                                      <p:cBhvr additive="base">
                                        <p:cTn id="13" dur="500" fill="hold"/>
                                        <p:tgtEl>
                                          <p:spTgt spid="13330"/>
                                        </p:tgtEl>
                                        <p:attrNameLst>
                                          <p:attrName>ppt_x</p:attrName>
                                        </p:attrNameLst>
                                      </p:cBhvr>
                                      <p:tavLst>
                                        <p:tav tm="0">
                                          <p:val>
                                            <p:strVal val="0-#ppt_w/2"/>
                                          </p:val>
                                        </p:tav>
                                        <p:tav tm="100000">
                                          <p:val>
                                            <p:strVal val="#ppt_x"/>
                                          </p:val>
                                        </p:tav>
                                      </p:tavLst>
                                    </p:anim>
                                    <p:anim calcmode="lin" valueType="num">
                                      <p:cBhvr additive="base">
                                        <p:cTn id="14" dur="500" fill="hold"/>
                                        <p:tgtEl>
                                          <p:spTgt spid="133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41"/>
                                        </p:tgtEl>
                                        <p:attrNameLst>
                                          <p:attrName>style.visibility</p:attrName>
                                        </p:attrNameLst>
                                      </p:cBhvr>
                                      <p:to>
                                        <p:strVal val="visible"/>
                                      </p:to>
                                    </p:set>
                                    <p:anim calcmode="lin" valueType="num">
                                      <p:cBhvr additive="base">
                                        <p:cTn id="19" dur="500" fill="hold"/>
                                        <p:tgtEl>
                                          <p:spTgt spid="13341"/>
                                        </p:tgtEl>
                                        <p:attrNameLst>
                                          <p:attrName>ppt_x</p:attrName>
                                        </p:attrNameLst>
                                      </p:cBhvr>
                                      <p:tavLst>
                                        <p:tav tm="0">
                                          <p:val>
                                            <p:strVal val="0-#ppt_w/2"/>
                                          </p:val>
                                        </p:tav>
                                        <p:tav tm="100000">
                                          <p:val>
                                            <p:strVal val="#ppt_x"/>
                                          </p:val>
                                        </p:tav>
                                      </p:tavLst>
                                    </p:anim>
                                    <p:anim calcmode="lin" valueType="num">
                                      <p:cBhvr additive="base">
                                        <p:cTn id="20" dur="500" fill="hold"/>
                                        <p:tgtEl>
                                          <p:spTgt spid="1334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32"/>
                                        </p:tgtEl>
                                        <p:attrNameLst>
                                          <p:attrName>style.visibility</p:attrName>
                                        </p:attrNameLst>
                                      </p:cBhvr>
                                      <p:to>
                                        <p:strVal val="visible"/>
                                      </p:to>
                                    </p:set>
                                    <p:anim calcmode="lin" valueType="num">
                                      <p:cBhvr additive="base">
                                        <p:cTn id="25" dur="500" fill="hold"/>
                                        <p:tgtEl>
                                          <p:spTgt spid="13332"/>
                                        </p:tgtEl>
                                        <p:attrNameLst>
                                          <p:attrName>ppt_x</p:attrName>
                                        </p:attrNameLst>
                                      </p:cBhvr>
                                      <p:tavLst>
                                        <p:tav tm="0">
                                          <p:val>
                                            <p:strVal val="0-#ppt_w/2"/>
                                          </p:val>
                                        </p:tav>
                                        <p:tav tm="100000">
                                          <p:val>
                                            <p:strVal val="#ppt_x"/>
                                          </p:val>
                                        </p:tav>
                                      </p:tavLst>
                                    </p:anim>
                                    <p:anim calcmode="lin" valueType="num">
                                      <p:cBhvr additive="base">
                                        <p:cTn id="26" dur="500" fill="hold"/>
                                        <p:tgtEl>
                                          <p:spTgt spid="1333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33"/>
                                        </p:tgtEl>
                                        <p:attrNameLst>
                                          <p:attrName>style.visibility</p:attrName>
                                        </p:attrNameLst>
                                      </p:cBhvr>
                                      <p:to>
                                        <p:strVal val="visible"/>
                                      </p:to>
                                    </p:set>
                                    <p:anim calcmode="lin" valueType="num">
                                      <p:cBhvr additive="base">
                                        <p:cTn id="31" dur="500" fill="hold"/>
                                        <p:tgtEl>
                                          <p:spTgt spid="13333"/>
                                        </p:tgtEl>
                                        <p:attrNameLst>
                                          <p:attrName>ppt_x</p:attrName>
                                        </p:attrNameLst>
                                      </p:cBhvr>
                                      <p:tavLst>
                                        <p:tav tm="0">
                                          <p:val>
                                            <p:strVal val="0-#ppt_w/2"/>
                                          </p:val>
                                        </p:tav>
                                        <p:tav tm="100000">
                                          <p:val>
                                            <p:strVal val="#ppt_x"/>
                                          </p:val>
                                        </p:tav>
                                      </p:tavLst>
                                    </p:anim>
                                    <p:anim calcmode="lin" valueType="num">
                                      <p:cBhvr additive="base">
                                        <p:cTn id="32" dur="500" fill="hold"/>
                                        <p:tgtEl>
                                          <p:spTgt spid="1333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35"/>
                                        </p:tgtEl>
                                        <p:attrNameLst>
                                          <p:attrName>style.visibility</p:attrName>
                                        </p:attrNameLst>
                                      </p:cBhvr>
                                      <p:to>
                                        <p:strVal val="visible"/>
                                      </p:to>
                                    </p:set>
                                    <p:anim calcmode="lin" valueType="num">
                                      <p:cBhvr additive="base">
                                        <p:cTn id="37" dur="500" fill="hold"/>
                                        <p:tgtEl>
                                          <p:spTgt spid="13335"/>
                                        </p:tgtEl>
                                        <p:attrNameLst>
                                          <p:attrName>ppt_x</p:attrName>
                                        </p:attrNameLst>
                                      </p:cBhvr>
                                      <p:tavLst>
                                        <p:tav tm="0">
                                          <p:val>
                                            <p:strVal val="0-#ppt_w/2"/>
                                          </p:val>
                                        </p:tav>
                                        <p:tav tm="100000">
                                          <p:val>
                                            <p:strVal val="#ppt_x"/>
                                          </p:val>
                                        </p:tav>
                                      </p:tavLst>
                                    </p:anim>
                                    <p:anim calcmode="lin" valueType="num">
                                      <p:cBhvr additive="base">
                                        <p:cTn id="38" dur="500" fill="hold"/>
                                        <p:tgtEl>
                                          <p:spTgt spid="1333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36"/>
                                        </p:tgtEl>
                                        <p:attrNameLst>
                                          <p:attrName>style.visibility</p:attrName>
                                        </p:attrNameLst>
                                      </p:cBhvr>
                                      <p:to>
                                        <p:strVal val="visible"/>
                                      </p:to>
                                    </p:set>
                                    <p:anim calcmode="lin" valueType="num">
                                      <p:cBhvr additive="base">
                                        <p:cTn id="43" dur="500" fill="hold"/>
                                        <p:tgtEl>
                                          <p:spTgt spid="13336"/>
                                        </p:tgtEl>
                                        <p:attrNameLst>
                                          <p:attrName>ppt_x</p:attrName>
                                        </p:attrNameLst>
                                      </p:cBhvr>
                                      <p:tavLst>
                                        <p:tav tm="0">
                                          <p:val>
                                            <p:strVal val="0-#ppt_w/2"/>
                                          </p:val>
                                        </p:tav>
                                        <p:tav tm="100000">
                                          <p:val>
                                            <p:strVal val="#ppt_x"/>
                                          </p:val>
                                        </p:tav>
                                      </p:tavLst>
                                    </p:anim>
                                    <p:anim calcmode="lin" valueType="num">
                                      <p:cBhvr additive="base">
                                        <p:cTn id="44" dur="500" fill="hold"/>
                                        <p:tgtEl>
                                          <p:spTgt spid="1333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339"/>
                                        </p:tgtEl>
                                        <p:attrNameLst>
                                          <p:attrName>style.visibility</p:attrName>
                                        </p:attrNameLst>
                                      </p:cBhvr>
                                      <p:to>
                                        <p:strVal val="visible"/>
                                      </p:to>
                                    </p:set>
                                    <p:anim calcmode="lin" valueType="num">
                                      <p:cBhvr additive="base">
                                        <p:cTn id="49" dur="500" fill="hold"/>
                                        <p:tgtEl>
                                          <p:spTgt spid="13339"/>
                                        </p:tgtEl>
                                        <p:attrNameLst>
                                          <p:attrName>ppt_x</p:attrName>
                                        </p:attrNameLst>
                                      </p:cBhvr>
                                      <p:tavLst>
                                        <p:tav tm="0">
                                          <p:val>
                                            <p:strVal val="0-#ppt_w/2"/>
                                          </p:val>
                                        </p:tav>
                                        <p:tav tm="100000">
                                          <p:val>
                                            <p:strVal val="#ppt_x"/>
                                          </p:val>
                                        </p:tav>
                                      </p:tavLst>
                                    </p:anim>
                                    <p:anim calcmode="lin" valueType="num">
                                      <p:cBhvr additive="base">
                                        <p:cTn id="50" dur="500" fill="hold"/>
                                        <p:tgtEl>
                                          <p:spTgt spid="1333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331"/>
                                        </p:tgtEl>
                                        <p:attrNameLst>
                                          <p:attrName>style.visibility</p:attrName>
                                        </p:attrNameLst>
                                      </p:cBhvr>
                                      <p:to>
                                        <p:strVal val="visible"/>
                                      </p:to>
                                    </p:set>
                                    <p:anim calcmode="lin" valueType="num">
                                      <p:cBhvr additive="base">
                                        <p:cTn id="55" dur="500" fill="hold"/>
                                        <p:tgtEl>
                                          <p:spTgt spid="13331"/>
                                        </p:tgtEl>
                                        <p:attrNameLst>
                                          <p:attrName>ppt_x</p:attrName>
                                        </p:attrNameLst>
                                      </p:cBhvr>
                                      <p:tavLst>
                                        <p:tav tm="0">
                                          <p:val>
                                            <p:strVal val="0-#ppt_w/2"/>
                                          </p:val>
                                        </p:tav>
                                        <p:tav tm="100000">
                                          <p:val>
                                            <p:strVal val="#ppt_x"/>
                                          </p:val>
                                        </p:tav>
                                      </p:tavLst>
                                    </p:anim>
                                    <p:anim calcmode="lin" valueType="num">
                                      <p:cBhvr additive="base">
                                        <p:cTn id="56" dur="500" fill="hold"/>
                                        <p:tgtEl>
                                          <p:spTgt spid="1333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342"/>
                                        </p:tgtEl>
                                        <p:attrNameLst>
                                          <p:attrName>style.visibility</p:attrName>
                                        </p:attrNameLst>
                                      </p:cBhvr>
                                      <p:to>
                                        <p:strVal val="visible"/>
                                      </p:to>
                                    </p:set>
                                    <p:anim calcmode="lin" valueType="num">
                                      <p:cBhvr additive="base">
                                        <p:cTn id="61" dur="500" fill="hold"/>
                                        <p:tgtEl>
                                          <p:spTgt spid="13342"/>
                                        </p:tgtEl>
                                        <p:attrNameLst>
                                          <p:attrName>ppt_x</p:attrName>
                                        </p:attrNameLst>
                                      </p:cBhvr>
                                      <p:tavLst>
                                        <p:tav tm="0">
                                          <p:val>
                                            <p:strVal val="0-#ppt_w/2"/>
                                          </p:val>
                                        </p:tav>
                                        <p:tav tm="100000">
                                          <p:val>
                                            <p:strVal val="#ppt_x"/>
                                          </p:val>
                                        </p:tav>
                                      </p:tavLst>
                                    </p:anim>
                                    <p:anim calcmode="lin" valueType="num">
                                      <p:cBhvr additive="base">
                                        <p:cTn id="62" dur="500" fill="hold"/>
                                        <p:tgtEl>
                                          <p:spTgt spid="13342"/>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337"/>
                                        </p:tgtEl>
                                        <p:attrNameLst>
                                          <p:attrName>style.visibility</p:attrName>
                                        </p:attrNameLst>
                                      </p:cBhvr>
                                      <p:to>
                                        <p:strVal val="visible"/>
                                      </p:to>
                                    </p:set>
                                    <p:anim calcmode="lin" valueType="num">
                                      <p:cBhvr additive="base">
                                        <p:cTn id="67" dur="500" fill="hold"/>
                                        <p:tgtEl>
                                          <p:spTgt spid="13337"/>
                                        </p:tgtEl>
                                        <p:attrNameLst>
                                          <p:attrName>ppt_x</p:attrName>
                                        </p:attrNameLst>
                                      </p:cBhvr>
                                      <p:tavLst>
                                        <p:tav tm="0">
                                          <p:val>
                                            <p:strVal val="0-#ppt_w/2"/>
                                          </p:val>
                                        </p:tav>
                                        <p:tav tm="100000">
                                          <p:val>
                                            <p:strVal val="#ppt_x"/>
                                          </p:val>
                                        </p:tav>
                                      </p:tavLst>
                                    </p:anim>
                                    <p:anim calcmode="lin" valueType="num">
                                      <p:cBhvr additive="base">
                                        <p:cTn id="68" dur="500" fill="hold"/>
                                        <p:tgtEl>
                                          <p:spTgt spid="1333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3340"/>
                                        </p:tgtEl>
                                        <p:attrNameLst>
                                          <p:attrName>style.visibility</p:attrName>
                                        </p:attrNameLst>
                                      </p:cBhvr>
                                      <p:to>
                                        <p:strVal val="visible"/>
                                      </p:to>
                                    </p:set>
                                    <p:anim calcmode="lin" valueType="num">
                                      <p:cBhvr additive="base">
                                        <p:cTn id="73" dur="500" fill="hold"/>
                                        <p:tgtEl>
                                          <p:spTgt spid="13340"/>
                                        </p:tgtEl>
                                        <p:attrNameLst>
                                          <p:attrName>ppt_x</p:attrName>
                                        </p:attrNameLst>
                                      </p:cBhvr>
                                      <p:tavLst>
                                        <p:tav tm="0">
                                          <p:val>
                                            <p:strVal val="0-#ppt_w/2"/>
                                          </p:val>
                                        </p:tav>
                                        <p:tav tm="100000">
                                          <p:val>
                                            <p:strVal val="#ppt_x"/>
                                          </p:val>
                                        </p:tav>
                                      </p:tavLst>
                                    </p:anim>
                                    <p:anim calcmode="lin" valueType="num">
                                      <p:cBhvr additive="base">
                                        <p:cTn id="74" dur="500" fill="hold"/>
                                        <p:tgtEl>
                                          <p:spTgt spid="1334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3338"/>
                                        </p:tgtEl>
                                        <p:attrNameLst>
                                          <p:attrName>style.visibility</p:attrName>
                                        </p:attrNameLst>
                                      </p:cBhvr>
                                      <p:to>
                                        <p:strVal val="visible"/>
                                      </p:to>
                                    </p:set>
                                    <p:anim calcmode="lin" valueType="num">
                                      <p:cBhvr additive="base">
                                        <p:cTn id="79" dur="500" fill="hold"/>
                                        <p:tgtEl>
                                          <p:spTgt spid="13338"/>
                                        </p:tgtEl>
                                        <p:attrNameLst>
                                          <p:attrName>ppt_x</p:attrName>
                                        </p:attrNameLst>
                                      </p:cBhvr>
                                      <p:tavLst>
                                        <p:tav tm="0">
                                          <p:val>
                                            <p:strVal val="0-#ppt_w/2"/>
                                          </p:val>
                                        </p:tav>
                                        <p:tav tm="100000">
                                          <p:val>
                                            <p:strVal val="#ppt_x"/>
                                          </p:val>
                                        </p:tav>
                                      </p:tavLst>
                                    </p:anim>
                                    <p:anim calcmode="lin" valueType="num">
                                      <p:cBhvr additive="base">
                                        <p:cTn id="80" dur="500" fill="hold"/>
                                        <p:tgtEl>
                                          <p:spTgt spid="133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0" grpId="0" autoUpdateAnimBg="0"/>
      <p:bldP spid="13331" grpId="0" autoUpdateAnimBg="0"/>
      <p:bldP spid="13332" grpId="0" autoUpdateAnimBg="0"/>
      <p:bldP spid="13333" grpId="0" autoUpdateAnimBg="0"/>
      <p:bldP spid="13335" grpId="0" autoUpdateAnimBg="0"/>
      <p:bldP spid="13336" grpId="0" autoUpdateAnimBg="0"/>
      <p:bldP spid="13337" grpId="0" autoUpdateAnimBg="0"/>
      <p:bldP spid="13338" grpId="0" autoUpdateAnimBg="0"/>
      <p:bldP spid="13339" grpId="0" autoUpdateAnimBg="0"/>
      <p:bldP spid="13340" grpId="0" autoUpdateAnimBg="0"/>
      <p:bldP spid="13341" grpId="0" autoUpdateAnimBg="0"/>
      <p:bldP spid="1334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buNone/>
            </a:pPr>
            <a:r>
              <a:rPr lang="en-US" dirty="0"/>
              <a:t>1.  </a:t>
            </a:r>
            <a:r>
              <a:rPr lang="en-US" dirty="0" smtClean="0"/>
              <a:t>Brown hair is dominant to blonde hair.  Bridget </a:t>
            </a:r>
            <a:r>
              <a:rPr lang="en-US" dirty="0"/>
              <a:t>has blonde hair and Chris is heterozygous for brown hair.  What is the probability that their first child will have blonde hair?</a:t>
            </a:r>
          </a:p>
          <a:p>
            <a:pPr>
              <a:buNone/>
            </a:pPr>
            <a:endParaRPr lang="en-US" dirty="0"/>
          </a:p>
        </p:txBody>
      </p:sp>
      <p:graphicFrame>
        <p:nvGraphicFramePr>
          <p:cNvPr id="4" name="Table 3"/>
          <p:cNvGraphicFramePr>
            <a:graphicFrameLocks noGrp="1"/>
          </p:cNvGraphicFramePr>
          <p:nvPr/>
        </p:nvGraphicFramePr>
        <p:xfrm>
          <a:off x="1905000" y="34290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sz="2800" dirty="0"/>
              <a:t>2.  </a:t>
            </a:r>
            <a:r>
              <a:rPr lang="en-US" sz="2800" dirty="0" smtClean="0"/>
              <a:t>Brown eyes are dominant to blue. </a:t>
            </a:r>
            <a:r>
              <a:rPr lang="en-US" sz="2800" dirty="0" err="1" smtClean="0"/>
              <a:t>Loree</a:t>
            </a:r>
            <a:r>
              <a:rPr lang="en-US" sz="2800" dirty="0" smtClean="0"/>
              <a:t> </a:t>
            </a:r>
            <a:r>
              <a:rPr lang="en-US" sz="2800" dirty="0"/>
              <a:t>and Brian are both have brown eyes.  They have 2 children with brown eyes and 1 with blue eyes.  What are their genotypes?  What is the probability that their next child will have brown eyes?</a:t>
            </a:r>
          </a:p>
          <a:p>
            <a:pPr>
              <a:buNone/>
            </a:pPr>
            <a:endParaRPr lang="en-US" dirty="0"/>
          </a:p>
        </p:txBody>
      </p:sp>
      <p:graphicFrame>
        <p:nvGraphicFramePr>
          <p:cNvPr id="4" name="Table 3"/>
          <p:cNvGraphicFramePr>
            <a:graphicFrameLocks noGrp="1"/>
          </p:cNvGraphicFramePr>
          <p:nvPr/>
        </p:nvGraphicFramePr>
        <p:xfrm>
          <a:off x="1752600" y="32766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dirty="0"/>
              <a:t>3. </a:t>
            </a:r>
            <a:r>
              <a:rPr lang="en-US" dirty="0" smtClean="0"/>
              <a:t>Having freckles is dominant to no freckles. Keri </a:t>
            </a:r>
            <a:r>
              <a:rPr lang="en-US" dirty="0"/>
              <a:t>has is homozygous for freckles and Ted has no freckles.  What is the probability that their daughter, Avery will have freckles?</a:t>
            </a:r>
          </a:p>
          <a:p>
            <a:pPr>
              <a:buNone/>
            </a:pPr>
            <a:endParaRPr lang="en-US" dirty="0"/>
          </a:p>
        </p:txBody>
      </p:sp>
      <p:graphicFrame>
        <p:nvGraphicFramePr>
          <p:cNvPr id="4" name="Table 3"/>
          <p:cNvGraphicFramePr>
            <a:graphicFrameLocks noGrp="1"/>
          </p:cNvGraphicFramePr>
          <p:nvPr/>
        </p:nvGraphicFramePr>
        <p:xfrm>
          <a:off x="1752600" y="32766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sz="2800" dirty="0"/>
              <a:t>4. </a:t>
            </a:r>
            <a:r>
              <a:rPr lang="en-US" sz="2800" dirty="0" smtClean="0"/>
              <a:t>Tongue rolling is dominant over non-rolling. </a:t>
            </a:r>
            <a:r>
              <a:rPr lang="en-US" sz="2800" dirty="0"/>
              <a:t>Jennifer can has always been able to roll her tongue, as can everyone in her family.  Her husband,  Mike cannot roll his tongue.  What is the probability that their children will not be able to roll their tongues?</a:t>
            </a:r>
          </a:p>
          <a:p>
            <a:pPr>
              <a:buNone/>
            </a:pPr>
            <a:endParaRPr lang="en-US" dirty="0"/>
          </a:p>
        </p:txBody>
      </p:sp>
      <p:graphicFrame>
        <p:nvGraphicFramePr>
          <p:cNvPr id="4" name="Table 3"/>
          <p:cNvGraphicFramePr>
            <a:graphicFrameLocks noGrp="1"/>
          </p:cNvGraphicFramePr>
          <p:nvPr/>
        </p:nvGraphicFramePr>
        <p:xfrm>
          <a:off x="1752600" y="32766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r>
              <a:rPr lang="en-US" sz="2800" dirty="0"/>
              <a:t>5. </a:t>
            </a:r>
            <a:r>
              <a:rPr lang="en-US" sz="2800" dirty="0" smtClean="0"/>
              <a:t> Widow’s peak is dominant over a </a:t>
            </a:r>
            <a:r>
              <a:rPr lang="en-US" sz="2800" dirty="0" err="1" smtClean="0"/>
              <a:t>straigt</a:t>
            </a:r>
            <a:r>
              <a:rPr lang="en-US" sz="2800" dirty="0" smtClean="0"/>
              <a:t> hairline.  Mandy </a:t>
            </a:r>
            <a:r>
              <a:rPr lang="en-US" sz="2800" dirty="0"/>
              <a:t>and Bud are both heterozygous for a widow’s peak hairline.  What is the probability that they will have children with a hairline that resembles theirs?</a:t>
            </a:r>
          </a:p>
          <a:p>
            <a:pPr>
              <a:buNone/>
            </a:pPr>
            <a:endParaRPr lang="en-US" dirty="0"/>
          </a:p>
        </p:txBody>
      </p:sp>
      <p:graphicFrame>
        <p:nvGraphicFramePr>
          <p:cNvPr id="4" name="Table 3"/>
          <p:cNvGraphicFramePr>
            <a:graphicFrameLocks noGrp="1"/>
          </p:cNvGraphicFramePr>
          <p:nvPr/>
        </p:nvGraphicFramePr>
        <p:xfrm>
          <a:off x="1752600" y="32766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dirty="0"/>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buNone/>
            </a:pPr>
            <a:r>
              <a:rPr lang="en-US" dirty="0" smtClean="0"/>
              <a:t>6.  Being ugly is dominant over being very ugly.  Cameron </a:t>
            </a:r>
            <a:r>
              <a:rPr lang="en-US" dirty="0"/>
              <a:t>is heterozygous ugly and Katelyn is very ugly.  If they were to have children, what is the probability that their children will be ugly rather than very ugly?</a:t>
            </a:r>
          </a:p>
          <a:p>
            <a:pPr>
              <a:buNone/>
            </a:pPr>
            <a:endParaRPr lang="en-US" dirty="0"/>
          </a:p>
        </p:txBody>
      </p:sp>
      <p:graphicFrame>
        <p:nvGraphicFramePr>
          <p:cNvPr id="4" name="Table 3"/>
          <p:cNvGraphicFramePr>
            <a:graphicFrameLocks noGrp="1"/>
          </p:cNvGraphicFramePr>
          <p:nvPr/>
        </p:nvGraphicFramePr>
        <p:xfrm>
          <a:off x="1676400" y="3810000"/>
          <a:ext cx="2743200" cy="2743200"/>
        </p:xfrm>
        <a:graphic>
          <a:graphicData uri="http://schemas.openxmlformats.org/drawingml/2006/table">
            <a:tbl>
              <a:tblPr firstRow="1" bandRow="1">
                <a:tableStyleId>{5940675A-B579-460E-94D1-54222C63F5DA}</a:tableStyleId>
              </a:tblPr>
              <a:tblGrid>
                <a:gridCol w="1371600"/>
                <a:gridCol w="1371600"/>
              </a:tblGrid>
              <a:tr h="1371600">
                <a:tc>
                  <a:txBody>
                    <a:bodyPr/>
                    <a:lstStyle/>
                    <a:p>
                      <a:endParaRPr lang="en-US" dirty="0"/>
                    </a:p>
                  </a:txBody>
                  <a:tcPr/>
                </a:tc>
                <a:tc>
                  <a:txBody>
                    <a:bodyPr/>
                    <a:lstStyle/>
                    <a:p>
                      <a:endParaRPr lang="en-US" dirty="0"/>
                    </a:p>
                  </a:txBody>
                  <a:tcPr/>
                </a:tc>
              </a:tr>
              <a:tr h="1371600">
                <a:tc>
                  <a:txBody>
                    <a:bodyPr/>
                    <a:lstStyle/>
                    <a:p>
                      <a:endParaRPr lang="en-US"/>
                    </a:p>
                  </a:txBody>
                  <a:tcPr/>
                </a:tc>
                <a:tc>
                  <a:txBody>
                    <a:bodyPr/>
                    <a:lstStyle/>
                    <a:p>
                      <a:endParaRPr lang="en-US"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TotalTime>
  <Words>291</Words>
  <Application>Microsoft Office PowerPoint</Application>
  <PresentationFormat>On-screen Show (4:3)</PresentationFormat>
  <Paragraphs>27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904 Genetics Practice</vt:lpstr>
      <vt:lpstr>Review Vocabulary!!</vt:lpstr>
      <vt:lpstr>Reading Punnett Squares</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904 Genetics Practice</dc:title>
  <dc:creator>wleas</dc:creator>
  <cp:lastModifiedBy>wleas</cp:lastModifiedBy>
  <cp:revision>3</cp:revision>
  <dcterms:created xsi:type="dcterms:W3CDTF">2010-02-24T18:25:09Z</dcterms:created>
  <dcterms:modified xsi:type="dcterms:W3CDTF">2010-02-24T18:40:36Z</dcterms:modified>
</cp:coreProperties>
</file>